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59" r:id="rId3"/>
    <p:sldId id="260" r:id="rId4"/>
    <p:sldId id="261" r:id="rId5"/>
    <p:sldId id="270" r:id="rId6"/>
    <p:sldId id="278" r:id="rId7"/>
    <p:sldId id="279" r:id="rId8"/>
    <p:sldId id="265" r:id="rId9"/>
    <p:sldId id="282" r:id="rId10"/>
    <p:sldId id="284" r:id="rId11"/>
    <p:sldId id="285" r:id="rId12"/>
    <p:sldId id="266" r:id="rId13"/>
    <p:sldId id="269" r:id="rId14"/>
    <p:sldId id="286" r:id="rId15"/>
    <p:sldId id="281" r:id="rId16"/>
    <p:sldId id="271" r:id="rId17"/>
    <p:sldId id="287" r:id="rId18"/>
    <p:sldId id="280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0"/>
    <p:restoredTop sz="94626"/>
  </p:normalViewPr>
  <p:slideViewPr>
    <p:cSldViewPr snapToGrid="0" snapToObjects="1">
      <p:cViewPr varScale="1">
        <p:scale>
          <a:sx n="105" d="100"/>
          <a:sy n="105" d="100"/>
        </p:scale>
        <p:origin x="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7FC29-D4C6-DC4F-AA8B-DC4611ECC25C}" type="datetimeFigureOut">
              <a:rPr lang="en-US" smtClean="0"/>
              <a:t>3/29/20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DBFF2-FB51-D14C-AED3-FAECAD2C9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9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E9387-4A36-B24C-B96A-75824CEC6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82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E9387-4A36-B24C-B96A-75824CEC6A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05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E9387-4A36-B24C-B96A-75824CEC6A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75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E9387-4A36-B24C-B96A-75824CEC6A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52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E9387-4A36-B24C-B96A-75824CEC6A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13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E9387-4A36-B24C-B96A-75824CEC6A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94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E9387-4A36-B24C-B96A-75824CEC6A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96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33321-E679-534F-8616-256725328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553629-B1EE-E147-81C7-28BF76B4C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72F3B-032E-894C-8E15-2353F419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2AE5-7FC9-1649-8361-E9028DC4D7B0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C17EC-7707-A548-BE66-059937F6A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13220-A980-5245-9BE3-CA2C7F32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E00B-9E60-6F40-8896-B2111497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54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1508-2C39-4145-92A1-730D9810C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FCE42-C95B-0A4D-BF23-CC79AB278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A9FCF-EACA-F949-B9EB-67F5A622D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2AE5-7FC9-1649-8361-E9028DC4D7B0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C286F-62C5-3747-8701-3F93927EE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85624-9A48-554C-8C05-AAF9E1D89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E00B-9E60-6F40-8896-B2111497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9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839D0C-2671-9B4A-B07E-7DC8898FF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96CBDD-1228-E84C-92FB-4A111A9F1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68FAA-DAD1-5A42-A02C-0F0B219E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2AE5-7FC9-1649-8361-E9028DC4D7B0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150E8-001E-5147-8A09-50AA29995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1B966-269D-4C4B-A8DD-C204C03D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E00B-9E60-6F40-8896-B2111497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39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8EBD6-8D1D-9D45-B2F9-D714D22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B56BA-D61F-384E-BCBD-F0BF3AF8F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1406A-797F-7A4A-AA80-E5ED45937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2AE5-7FC9-1649-8361-E9028DC4D7B0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1728F-2F97-D340-AE4F-43EB60E88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60D30-CF71-3149-9BC1-FCBDDCC1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E00B-9E60-6F40-8896-B2111497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E296-F35A-984C-800D-C616E73A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9CA06-4517-5D49-953A-16EDCC80D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EFCE2-6A36-9B47-BBCC-DCFFBE98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2AE5-7FC9-1649-8361-E9028DC4D7B0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5F10-09E9-D24E-8315-E103331CE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D1241-4A2D-124C-86E2-6F852ABA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E00B-9E60-6F40-8896-B2111497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03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D6A8-9DF6-DE47-859C-7FEDBC5C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DEFD4-2C41-DD44-BD37-4A4BD7C25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C9A77-3C8A-1E41-AFC8-BE917A654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1596A-9438-B84F-8ABC-E84C14F2D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2AE5-7FC9-1649-8361-E9028DC4D7B0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97EEF-2793-9F4F-B6DE-0958F0121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F2391-6512-D54F-9E34-8B55A568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E00B-9E60-6F40-8896-B2111497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51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02557-52DA-DF40-AB61-892166C0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817DA-2629-2C45-9C8C-DA97E12C2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A11B7B-9A43-D34F-A46D-261DF3011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2BB603-B868-EC48-BFDF-F4DBD4C8A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716CC-9FFE-1248-ACD0-916E91D3C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F6B38-6A5A-B44D-9E9F-D65DFF684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2AE5-7FC9-1649-8361-E9028DC4D7B0}" type="datetimeFigureOut">
              <a:rPr lang="en-US" smtClean="0"/>
              <a:t>3/29/20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4F961A-68B6-6C49-B3B1-C9414EC12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75791-F237-7045-9138-59046BEE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E00B-9E60-6F40-8896-B2111497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6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540A8-005E-024D-897A-083E8F61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EBF178-9397-9A48-9E2F-9CA735AD2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2AE5-7FC9-1649-8361-E9028DC4D7B0}" type="datetimeFigureOut">
              <a:rPr lang="en-US" smtClean="0"/>
              <a:t>3/29/20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4F5A8-E713-C444-967E-A7C064A6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3E17B-8E0C-C24D-9ECB-EB51B3788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E00B-9E60-6F40-8896-B2111497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9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84BFEC-6E23-1148-A1A2-DE422C88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2AE5-7FC9-1649-8361-E9028DC4D7B0}" type="datetimeFigureOut">
              <a:rPr lang="en-US" smtClean="0"/>
              <a:t>3/29/20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3B7AB2-9EC1-A843-AE5D-9257B0EB8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8C5E2-63DA-9F42-99EA-414DF9CCF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E00B-9E60-6F40-8896-B2111497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19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23D13-1E28-5646-961F-78DB537F3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7A62-D37A-894F-A103-7AAAE530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D8DD2-5A3B-F545-9A30-974941F18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5E49C-5869-8548-9B95-7E84AAB02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2AE5-7FC9-1649-8361-E9028DC4D7B0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16AF5-4631-424F-8C7B-EDAB3B34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701FE-75E8-834A-A522-4CB51C5F3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E00B-9E60-6F40-8896-B2111497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83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77338-7022-4D44-9F29-0E8DF410E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D6F84-BCBF-7742-9CB1-67A0861BA0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44FE1-D739-0340-8D8B-1D494F75B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E9EE5-B8DA-A747-BE73-754BA7B22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2AE5-7FC9-1649-8361-E9028DC4D7B0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46EFE-FFDA-8640-B3A1-2057C23C3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A2210-DF2A-5C4B-8C67-E14C767C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E00B-9E60-6F40-8896-B2111497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62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72A7A6-F89C-D740-802D-9843E9221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786CF-2F9B-384B-9DA0-EC521447D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33FC6-C3D5-0E48-8BE6-9CC9351259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42AE5-7FC9-1649-8361-E9028DC4D7B0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1D1AF-20FA-D449-9043-B0604371D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D3935-6509-E040-BC05-0CF9D16E0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FE00B-9E60-6F40-8896-B2111497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5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1A32E-5DD5-064F-87C6-5729BB4192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Coexistence and Adaptations:</a:t>
            </a:r>
            <a:br>
              <a:rPr lang="en-US" dirty="0"/>
            </a:br>
            <a:r>
              <a:rPr lang="en-US" dirty="0"/>
              <a:t>Juvenile Pink and Chum Salmon Feeding Behaviour in B.C.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65A8-8DCD-704E-9358-DA37CE4B6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59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Vanessa Fladmark</a:t>
            </a:r>
          </a:p>
          <a:p>
            <a:r>
              <a:rPr lang="en-US" dirty="0"/>
              <a:t>MSc Thesis Project</a:t>
            </a:r>
          </a:p>
          <a:p>
            <a:r>
              <a:rPr lang="en-US" dirty="0"/>
              <a:t>PEL Meeting</a:t>
            </a:r>
          </a:p>
          <a:p>
            <a:r>
              <a:rPr lang="en-US" dirty="0"/>
              <a:t>March 30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226033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05BA4E-2242-CB47-972A-405B0C80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089" y="21634"/>
            <a:ext cx="8013180" cy="6836366"/>
          </a:xfrm>
          <a:prstGeom prst="rect">
            <a:avLst/>
          </a:prstGeom>
        </p:spPr>
      </p:pic>
      <p:pic>
        <p:nvPicPr>
          <p:cNvPr id="45" name="Picture 4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CF50F0-4EFA-0843-867E-8753152634C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63997" t="60159" r="27715" b="11782"/>
          <a:stretch/>
        </p:blipFill>
        <p:spPr>
          <a:xfrm>
            <a:off x="9894730" y="4262967"/>
            <a:ext cx="2297269" cy="2611123"/>
          </a:xfrm>
          <a:prstGeom prst="rect">
            <a:avLst/>
          </a:prstGeom>
        </p:spPr>
      </p:pic>
      <p:pic>
        <p:nvPicPr>
          <p:cNvPr id="41" name="Picture 4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CDBC2C-E453-6546-8F70-18039D6FF54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3404" t="14736" r="69692" b="65386"/>
          <a:stretch/>
        </p:blipFill>
        <p:spPr>
          <a:xfrm>
            <a:off x="-7924" y="-13350"/>
            <a:ext cx="2001291" cy="37073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78635C-DB08-F04C-88DF-6BFEC43D381A}"/>
              </a:ext>
            </a:extLst>
          </p:cNvPr>
          <p:cNvSpPr/>
          <p:nvPr/>
        </p:nvSpPr>
        <p:spPr>
          <a:xfrm>
            <a:off x="1221910" y="5415820"/>
            <a:ext cx="880179" cy="144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5458F97-DD8D-4940-96CA-4CB8F727E4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t="25666" r="6598" b="20165"/>
          <a:stretch/>
        </p:blipFill>
        <p:spPr>
          <a:xfrm rot="5400000">
            <a:off x="-780807" y="900987"/>
            <a:ext cx="3564866" cy="189048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BA6B0F-53FE-5D4C-B056-4A3BB7FD72A4}"/>
              </a:ext>
            </a:extLst>
          </p:cNvPr>
          <p:cNvCxnSpPr/>
          <p:nvPr/>
        </p:nvCxnSpPr>
        <p:spPr>
          <a:xfrm>
            <a:off x="2076731" y="1745920"/>
            <a:ext cx="2086626" cy="2770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7D4643A1-49A2-754C-B6E7-51FF0038D9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4409" r="5542" b="9300"/>
          <a:stretch/>
        </p:blipFill>
        <p:spPr>
          <a:xfrm rot="5400000">
            <a:off x="9809078" y="4491168"/>
            <a:ext cx="2458035" cy="2169259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4EE973-D0A0-6C49-AC70-988E6249F920}"/>
              </a:ext>
            </a:extLst>
          </p:cNvPr>
          <p:cNvCxnSpPr>
            <a:cxnSpLocks/>
          </p:cNvCxnSpPr>
          <p:nvPr/>
        </p:nvCxnSpPr>
        <p:spPr>
          <a:xfrm flipH="1" flipV="1">
            <a:off x="7695178" y="5415821"/>
            <a:ext cx="2003004" cy="4723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CD86A4-4F6B-5043-A286-45D2ADA750A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54088" t="30793" r="37538" b="61932"/>
          <a:stretch/>
        </p:blipFill>
        <p:spPr>
          <a:xfrm rot="16200000">
            <a:off x="9844859" y="246526"/>
            <a:ext cx="2579474" cy="2117537"/>
          </a:xfrm>
          <a:prstGeom prst="rect">
            <a:avLst/>
          </a:prstGeom>
        </p:spPr>
      </p:pic>
      <p:pic>
        <p:nvPicPr>
          <p:cNvPr id="44" name="Picture 4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DAAE01-0BF0-FF43-AE99-5644BA21169B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32651" t="58799" r="58237" b="11159"/>
          <a:stretch/>
        </p:blipFill>
        <p:spPr>
          <a:xfrm>
            <a:off x="-2353" y="4476853"/>
            <a:ext cx="2203603" cy="238722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05C8AF6-21F8-9D4A-BBD2-C7D7561575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4" t="14868" b="3686"/>
          <a:stretch/>
        </p:blipFill>
        <p:spPr>
          <a:xfrm rot="5400000">
            <a:off x="-7996" y="4661450"/>
            <a:ext cx="2197697" cy="2022473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570113-5CCE-B64E-B5B8-A768F7CBB57B}"/>
              </a:ext>
            </a:extLst>
          </p:cNvPr>
          <p:cNvCxnSpPr/>
          <p:nvPr/>
        </p:nvCxnSpPr>
        <p:spPr>
          <a:xfrm>
            <a:off x="2267188" y="5194149"/>
            <a:ext cx="2086626" cy="2770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Picture 52" descr="A picture containing cat, black, photo, sitting&#10;&#10;Description automatically generated">
            <a:extLst>
              <a:ext uri="{FF2B5EF4-FFF2-40B4-BE49-F238E27FC236}">
                <a16:creationId xmlns:a16="http://schemas.microsoft.com/office/drawing/2014/main" id="{5A6CF119-34C8-3848-936B-6E79CEFB49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756" t="46265" r="7301" b="18925"/>
          <a:stretch/>
        </p:blipFill>
        <p:spPr>
          <a:xfrm>
            <a:off x="10140271" y="101164"/>
            <a:ext cx="2003004" cy="238722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43DEC0-E7E2-A648-BF81-7D23AF10E186}"/>
              </a:ext>
            </a:extLst>
          </p:cNvPr>
          <p:cNvCxnSpPr>
            <a:cxnSpLocks/>
          </p:cNvCxnSpPr>
          <p:nvPr/>
        </p:nvCxnSpPr>
        <p:spPr>
          <a:xfrm flipH="1">
            <a:off x="6805231" y="1347963"/>
            <a:ext cx="2993012" cy="913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AC353C5-3FF1-9C4B-8026-3D8484C5056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7078"/>
          <a:stretch/>
        </p:blipFill>
        <p:spPr>
          <a:xfrm flipH="1">
            <a:off x="3696605" y="7681374"/>
            <a:ext cx="1314417" cy="402027"/>
          </a:xfrm>
          <a:prstGeom prst="rect">
            <a:avLst/>
          </a:prstGeom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C8B8C42-BC59-1141-BC12-196A9FAE5914}"/>
              </a:ext>
            </a:extLst>
          </p:cNvPr>
          <p:cNvSpPr/>
          <p:nvPr/>
        </p:nvSpPr>
        <p:spPr>
          <a:xfrm>
            <a:off x="3696605" y="7986949"/>
            <a:ext cx="434238" cy="73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49DCC3-C89A-D348-A2E7-5DE68E64FF37}"/>
              </a:ext>
            </a:extLst>
          </p:cNvPr>
          <p:cNvSpPr/>
          <p:nvPr/>
        </p:nvSpPr>
        <p:spPr>
          <a:xfrm>
            <a:off x="4762081" y="8013080"/>
            <a:ext cx="244343" cy="7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40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0E61F9E-0050-6C42-BED4-DFD319D86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730" y="0"/>
            <a:ext cx="8038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01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AB92A92-CF7A-2B43-A43E-7733F994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730" y="0"/>
            <a:ext cx="8038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42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CF08F-48AC-4A41-936A-6A308C57A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915"/>
          <a:stretch/>
        </p:blipFill>
        <p:spPr>
          <a:xfrm rot="16200000" flipV="1">
            <a:off x="6904235" y="2108672"/>
            <a:ext cx="632736" cy="1409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65689-96F8-4440-8A13-75818B200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175" y="3575263"/>
            <a:ext cx="1694228" cy="90212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81E7EB7-903D-DE4B-82B3-35082F39624A}"/>
              </a:ext>
            </a:extLst>
          </p:cNvPr>
          <p:cNvCxnSpPr/>
          <p:nvPr/>
        </p:nvCxnSpPr>
        <p:spPr>
          <a:xfrm>
            <a:off x="6096000" y="2147452"/>
            <a:ext cx="11897" cy="3325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7A1AD-94C8-2C45-99D5-8FF98A5C8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30" y="0"/>
            <a:ext cx="8038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8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CF08F-48AC-4A41-936A-6A308C57A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915"/>
          <a:stretch/>
        </p:blipFill>
        <p:spPr>
          <a:xfrm rot="16200000" flipV="1">
            <a:off x="6904235" y="2108672"/>
            <a:ext cx="632736" cy="1409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65689-96F8-4440-8A13-75818B200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175" y="3575263"/>
            <a:ext cx="1694228" cy="90212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81E7EB7-903D-DE4B-82B3-35082F39624A}"/>
              </a:ext>
            </a:extLst>
          </p:cNvPr>
          <p:cNvCxnSpPr/>
          <p:nvPr/>
        </p:nvCxnSpPr>
        <p:spPr>
          <a:xfrm>
            <a:off x="6096000" y="2147452"/>
            <a:ext cx="11897" cy="3325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7A1AD-94C8-2C45-99D5-8FF98A5C8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30" y="0"/>
            <a:ext cx="8038539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EFFDFC-10BC-1147-BAF5-D19DEEB19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035" y="1027906"/>
            <a:ext cx="1932278" cy="1469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F02969-30A9-7442-AE07-417179B39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988" y="3429000"/>
            <a:ext cx="1737229" cy="167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CF08F-48AC-4A41-936A-6A308C57A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15"/>
          <a:stretch/>
        </p:blipFill>
        <p:spPr>
          <a:xfrm rot="16200000" flipV="1">
            <a:off x="6904235" y="2108672"/>
            <a:ext cx="632736" cy="1409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65689-96F8-4440-8A13-75818B200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175" y="3575263"/>
            <a:ext cx="1694228" cy="90212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81E7EB7-903D-DE4B-82B3-35082F39624A}"/>
              </a:ext>
            </a:extLst>
          </p:cNvPr>
          <p:cNvCxnSpPr/>
          <p:nvPr/>
        </p:nvCxnSpPr>
        <p:spPr>
          <a:xfrm>
            <a:off x="6096000" y="2147452"/>
            <a:ext cx="11897" cy="3325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29D367-1D63-654D-A0F1-F82C561239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51" b="15641"/>
          <a:stretch/>
        </p:blipFill>
        <p:spPr>
          <a:xfrm>
            <a:off x="2076730" y="1546892"/>
            <a:ext cx="8038539" cy="4958862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4FC63188-D4AE-E84E-8B64-2C7046A358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103" b="13589"/>
          <a:stretch/>
        </p:blipFill>
        <p:spPr>
          <a:xfrm>
            <a:off x="549333" y="0"/>
            <a:ext cx="11117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72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B01B2F"/>
                </a:solidFill>
              </a:rPr>
              <a:t>Discovery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E12528"/>
                </a:solidFill>
              </a:rPr>
              <a:t>Islands</a:t>
            </a:r>
            <a:r>
              <a:rPr lang="en-US" dirty="0"/>
              <a:t>: The gauntlet begins</a:t>
            </a:r>
          </a:p>
          <a:p>
            <a:r>
              <a:rPr lang="en-US" dirty="0">
                <a:solidFill>
                  <a:srgbClr val="F583BE"/>
                </a:solidFill>
              </a:rPr>
              <a:t>Transition</a:t>
            </a:r>
            <a:r>
              <a:rPr lang="en-US" dirty="0"/>
              <a:t> </a:t>
            </a:r>
            <a:r>
              <a:rPr lang="en-US" dirty="0">
                <a:solidFill>
                  <a:srgbClr val="A7CEE2"/>
                </a:solidFill>
              </a:rPr>
              <a:t>zone</a:t>
            </a:r>
            <a:r>
              <a:rPr lang="en-US" dirty="0"/>
              <a:t>: Winners and losers</a:t>
            </a:r>
          </a:p>
          <a:p>
            <a:r>
              <a:rPr lang="en-US" dirty="0">
                <a:solidFill>
                  <a:srgbClr val="2679B2"/>
                </a:solidFill>
              </a:rPr>
              <a:t>Johnstone Strait</a:t>
            </a:r>
            <a:r>
              <a:rPr lang="en-US" dirty="0"/>
              <a:t>: Salmon prey shifts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Queen Charlotte Strait</a:t>
            </a:r>
            <a:r>
              <a:rPr lang="en-US" dirty="0"/>
              <a:t>: Replenishment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CCDBC-10EC-804C-881D-33CB1D4C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214" y="2111727"/>
            <a:ext cx="5290786" cy="377913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0B25CE5-33C7-1545-8C18-E02650F12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214" y="2111726"/>
            <a:ext cx="5290786" cy="3779133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211311D-40C8-954A-BFAD-BA48AED20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212" y="2111725"/>
            <a:ext cx="5290788" cy="377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42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Discussion +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B01B2F"/>
                </a:solidFill>
              </a:rPr>
              <a:t>Discovery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E12528"/>
                </a:solidFill>
              </a:rPr>
              <a:t>Islands</a:t>
            </a:r>
            <a:r>
              <a:rPr lang="en-US" dirty="0"/>
              <a:t>: The gauntlet begins</a:t>
            </a:r>
          </a:p>
          <a:p>
            <a:r>
              <a:rPr lang="en-US" dirty="0">
                <a:solidFill>
                  <a:srgbClr val="F583BE"/>
                </a:solidFill>
              </a:rPr>
              <a:t>Transition</a:t>
            </a:r>
            <a:r>
              <a:rPr lang="en-US" dirty="0"/>
              <a:t> </a:t>
            </a:r>
            <a:r>
              <a:rPr lang="en-US" dirty="0">
                <a:solidFill>
                  <a:srgbClr val="A7CEE2"/>
                </a:solidFill>
              </a:rPr>
              <a:t>zone</a:t>
            </a:r>
            <a:r>
              <a:rPr lang="en-US" dirty="0"/>
              <a:t>: Winners and losers</a:t>
            </a:r>
          </a:p>
          <a:p>
            <a:r>
              <a:rPr lang="en-US" dirty="0">
                <a:solidFill>
                  <a:srgbClr val="2679B2"/>
                </a:solidFill>
              </a:rPr>
              <a:t>Johnstone Strait</a:t>
            </a:r>
            <a:r>
              <a:rPr lang="en-US" dirty="0"/>
              <a:t>: Salmon prey shifts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Queen Charlotte Strait</a:t>
            </a:r>
            <a:r>
              <a:rPr lang="en-US" dirty="0"/>
              <a:t>: Replenishment</a:t>
            </a:r>
          </a:p>
          <a:p>
            <a:endParaRPr lang="en-US" dirty="0"/>
          </a:p>
          <a:p>
            <a:r>
              <a:rPr lang="en-US" dirty="0"/>
              <a:t>Migration route challenges</a:t>
            </a:r>
          </a:p>
          <a:p>
            <a:r>
              <a:rPr lang="en-US" dirty="0"/>
              <a:t>Adaptations through prey switching</a:t>
            </a:r>
          </a:p>
          <a:p>
            <a:r>
              <a:rPr lang="en-US" dirty="0"/>
              <a:t>Salmon species interactions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CCDBC-10EC-804C-881D-33CB1D4C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214" y="2111727"/>
            <a:ext cx="5290786" cy="377913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0B25CE5-33C7-1545-8C18-E02650F12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214" y="2111726"/>
            <a:ext cx="5290786" cy="3779133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211311D-40C8-954A-BFAD-BA48AED20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212" y="2111725"/>
            <a:ext cx="5290788" cy="377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63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Interactions &amp; Adaptations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9E77A-6DD3-BD43-8484-797C1BED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403" y="2147556"/>
            <a:ext cx="3921903" cy="2275923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CCF08F-48AC-4A41-936A-6A308C57A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15"/>
          <a:stretch/>
        </p:blipFill>
        <p:spPr>
          <a:xfrm rot="16200000" flipV="1">
            <a:off x="6904235" y="2108672"/>
            <a:ext cx="632736" cy="1409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65689-96F8-4440-8A13-75818B200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175" y="3575263"/>
            <a:ext cx="1694228" cy="902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05EB2-93D7-6E4F-8513-C7F734DE0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87194" y="2497077"/>
            <a:ext cx="1675610" cy="806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97D3CD-D2F7-4441-BD2E-3644D8390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87194" y="3575692"/>
            <a:ext cx="1675610" cy="806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E2504A-0A33-2447-885B-824013E4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04" y="2147556"/>
            <a:ext cx="3921903" cy="2275923"/>
          </a:xfrm>
          <a:prstGeom prst="rect">
            <a:avLst/>
          </a:prstGeom>
          <a:ln>
            <a:noFill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81E7EB7-903D-DE4B-82B3-35082F39624A}"/>
              </a:ext>
            </a:extLst>
          </p:cNvPr>
          <p:cNvCxnSpPr/>
          <p:nvPr/>
        </p:nvCxnSpPr>
        <p:spPr>
          <a:xfrm>
            <a:off x="6096000" y="2147452"/>
            <a:ext cx="11897" cy="3325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7394F7-A584-8A4B-930A-36042543A1AB}"/>
              </a:ext>
            </a:extLst>
          </p:cNvPr>
          <p:cNvSpPr txBox="1">
            <a:spLocks/>
          </p:cNvSpPr>
          <p:nvPr/>
        </p:nvSpPr>
        <p:spPr>
          <a:xfrm>
            <a:off x="838200" y="5014388"/>
            <a:ext cx="10515600" cy="1619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/>
              <a:t>High foraging: similar diets		Low foraging: different niches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7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Foraging habitats (look at prey composition for this? Other things??)</a:t>
            </a:r>
          </a:p>
        </p:txBody>
      </p:sp>
    </p:spTree>
    <p:extLst>
      <p:ext uri="{BB962C8B-B14F-4D97-AF65-F5344CB8AC3E}">
        <p14:creationId xmlns:p14="http://schemas.microsoft.com/office/powerpoint/2010/main" val="202156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1060-7463-4747-9E9A-ED0E6D70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6E951-9889-574E-B8CC-DF34204C6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Salmon early migration</a:t>
            </a:r>
          </a:p>
          <a:p>
            <a:endParaRPr lang="en-US" dirty="0"/>
          </a:p>
          <a:p>
            <a:r>
              <a:rPr lang="en-US" dirty="0"/>
              <a:t>Pink salmon foraging</a:t>
            </a:r>
          </a:p>
          <a:p>
            <a:endParaRPr lang="en-US" dirty="0"/>
          </a:p>
          <a:p>
            <a:r>
              <a:rPr lang="en-US" dirty="0"/>
              <a:t>Chum salmon foraging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D9BE0D1-3777-174A-8F42-01B4C534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039" y="1825625"/>
            <a:ext cx="72859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04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Discovery Islands: Complex archipelago</a:t>
            </a:r>
          </a:p>
          <a:p>
            <a:endParaRPr lang="en-US" dirty="0"/>
          </a:p>
          <a:p>
            <a:r>
              <a:rPr lang="en-US" dirty="0"/>
              <a:t>Johnstone Strait: “Trophic gauntlet”</a:t>
            </a:r>
          </a:p>
          <a:p>
            <a:endParaRPr lang="en-US" dirty="0"/>
          </a:p>
          <a:p>
            <a:r>
              <a:rPr lang="en-US" dirty="0"/>
              <a:t>Queen Charlotte Strait: Feeding refuge</a:t>
            </a:r>
          </a:p>
          <a:p>
            <a:endParaRPr lang="en-US" dirty="0"/>
          </a:p>
          <a:p>
            <a:r>
              <a:rPr lang="en-US" dirty="0"/>
              <a:t>Salmon coastal foraging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D6BC8-4E5F-F341-BFF1-A6712FE2C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214" y="2111727"/>
            <a:ext cx="5290786" cy="37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8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Chapter 1 – A difficult route (Spatial 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ethods</a:t>
            </a:r>
            <a:r>
              <a:rPr lang="en-US" dirty="0"/>
              <a:t> (sampling design comes first? Maybe even in prev.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371EF-C0EC-AA40-B8AF-D281746E6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0" y="0"/>
            <a:ext cx="96012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6571CF-DCDE-C140-85B0-0207C3B2D92A}"/>
              </a:ext>
            </a:extLst>
          </p:cNvPr>
          <p:cNvSpPr/>
          <p:nvPr/>
        </p:nvSpPr>
        <p:spPr>
          <a:xfrm>
            <a:off x="1869142" y="107577"/>
            <a:ext cx="8579224" cy="9547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006A5B-C7E7-194F-A601-AB9E1E2FDF6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Spatial – Methods: June 8-16</a:t>
            </a:r>
            <a:r>
              <a:rPr lang="en-US" baseline="30000" dirty="0"/>
              <a:t>th</a:t>
            </a:r>
            <a:r>
              <a:rPr lang="en-US" dirty="0"/>
              <a:t>, 2016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5E136-2EFA-B24F-8878-6E30633DCFCD}"/>
              </a:ext>
            </a:extLst>
          </p:cNvPr>
          <p:cNvSpPr txBox="1"/>
          <p:nvPr/>
        </p:nvSpPr>
        <p:spPr>
          <a:xfrm>
            <a:off x="4719917" y="3025256"/>
            <a:ext cx="105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 = 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38309-3956-4A43-883D-D7C8AABC4CD9}"/>
              </a:ext>
            </a:extLst>
          </p:cNvPr>
          <p:cNvSpPr txBox="1"/>
          <p:nvPr/>
        </p:nvSpPr>
        <p:spPr>
          <a:xfrm>
            <a:off x="8278905" y="3025256"/>
            <a:ext cx="105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 = 60</a:t>
            </a:r>
          </a:p>
        </p:txBody>
      </p:sp>
    </p:spTree>
    <p:extLst>
      <p:ext uri="{BB962C8B-B14F-4D97-AF65-F5344CB8AC3E}">
        <p14:creationId xmlns:p14="http://schemas.microsoft.com/office/powerpoint/2010/main" val="828538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Juvenile salmon program field sampling</a:t>
            </a:r>
          </a:p>
        </p:txBody>
      </p:sp>
      <p:pic>
        <p:nvPicPr>
          <p:cNvPr id="10" name="Picture 10" descr="https://lh5.googleusercontent.com/MlWdKZb_mi1GxAEFuIk3J_jnV-TXn8BXIdQhY3h5BJO2Q9sybeldnwe-8URT1mIRuznH6O8c6hRjFe86tkEP7wQITO4dulPr01_x7bDgQvsGIqa2d7rSNSzD-Zp0-c4YCsRgdJjIo_L6R8pEWw">
            <a:extLst>
              <a:ext uri="{FF2B5EF4-FFF2-40B4-BE49-F238E27FC236}">
                <a16:creationId xmlns:a16="http://schemas.microsoft.com/office/drawing/2014/main" id="{E72FDAEF-4BF1-8140-9F97-2ABDBB1F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92745"/>
            <a:ext cx="6096000" cy="406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hape 174" descr="IMG_1587.JPG">
            <a:extLst>
              <a:ext uri="{FF2B5EF4-FFF2-40B4-BE49-F238E27FC236}">
                <a16:creationId xmlns:a16="http://schemas.microsoft.com/office/drawing/2014/main" id="{3ED0752A-09A5-4E48-A280-31DDE571D22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798" t="17953" r="7798" b="25888"/>
          <a:stretch/>
        </p:blipFill>
        <p:spPr>
          <a:xfrm>
            <a:off x="7456749" y="2792747"/>
            <a:ext cx="4071234" cy="40652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9368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Stomach content analysis (looking inside tummies!)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21F3C7-F4B1-924F-9142-DE2141D2AF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0" r="30345"/>
          <a:stretch/>
        </p:blipFill>
        <p:spPr>
          <a:xfrm rot="5400000">
            <a:off x="1096085" y="1942971"/>
            <a:ext cx="2951330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D08E70-CC4D-584D-883B-60C260B3A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2" r="3457"/>
          <a:stretch/>
        </p:blipFill>
        <p:spPr>
          <a:xfrm rot="5400000">
            <a:off x="5067159" y="2963152"/>
            <a:ext cx="4114170" cy="3675527"/>
          </a:xfrm>
          <a:prstGeom prst="rect">
            <a:avLst/>
          </a:prstGeom>
        </p:spPr>
      </p:pic>
      <p:pic>
        <p:nvPicPr>
          <p:cNvPr id="8" name="Content Placeholder 13">
            <a:extLst>
              <a:ext uri="{FF2B5EF4-FFF2-40B4-BE49-F238E27FC236}">
                <a16:creationId xmlns:a16="http://schemas.microsoft.com/office/drawing/2014/main" id="{71D8417E-B79B-9A4F-9658-6C44AA9C4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989" y="2741984"/>
            <a:ext cx="3087011" cy="411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89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Environmental data (paired w/fish)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0574"/>
            <a:ext cx="5943600" cy="3497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206" y="7203"/>
            <a:ext cx="5698793" cy="3353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80" y="3360574"/>
            <a:ext cx="5951220" cy="350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4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Zooplankton (paired w/fish)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7109B-1256-084C-A5A0-E29D47A4B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39" y="2506662"/>
            <a:ext cx="5100379" cy="435133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084FDD-DB74-334D-BA30-12D7640BF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218" y="1314482"/>
            <a:ext cx="6497782" cy="554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68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05BA4E-2242-CB47-972A-405B0C80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089" y="21634"/>
            <a:ext cx="8013180" cy="68363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78635C-DB08-F04C-88DF-6BFEC43D381A}"/>
              </a:ext>
            </a:extLst>
          </p:cNvPr>
          <p:cNvSpPr/>
          <p:nvPr/>
        </p:nvSpPr>
        <p:spPr>
          <a:xfrm>
            <a:off x="1221910" y="5415820"/>
            <a:ext cx="880179" cy="144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7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261</Words>
  <Application>Microsoft Macintosh PowerPoint</Application>
  <PresentationFormat>Widescreen</PresentationFormat>
  <Paragraphs>60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Coexistence and Adaptations: Juvenile Pink and Chum Salmon Feeding Behaviour in B.C.</vt:lpstr>
      <vt:lpstr>Spatial Chapter – Introduction</vt:lpstr>
      <vt:lpstr>Spatial Chapter – Introduction</vt:lpstr>
      <vt:lpstr> Chapter 1 – A difficult route (Spatial data)</vt:lpstr>
      <vt:lpstr>Spatial Chapter – Methods</vt:lpstr>
      <vt:lpstr>Spatial Chapter – Methods</vt:lpstr>
      <vt:lpstr>Spatial Chapter – Results</vt:lpstr>
      <vt:lpstr>Spatial Chapter –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Chapter – Results</vt:lpstr>
      <vt:lpstr>Spatial Chapter – Discussion</vt:lpstr>
      <vt:lpstr>Spatial Chapter – Discussion + Conclusion</vt:lpstr>
      <vt:lpstr>Spatial Chapter – Interactions &amp; Adaptations</vt:lpstr>
      <vt:lpstr>Spatial Chapter –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Coexistence and Adaptations: Juvenile Pink and Chum Salmon Feeding Behaviour in B.C.</dc:title>
  <dc:creator>Vanessa Fladmark</dc:creator>
  <cp:lastModifiedBy>Vanessa Fladmark</cp:lastModifiedBy>
  <cp:revision>3</cp:revision>
  <dcterms:created xsi:type="dcterms:W3CDTF">2020-03-29T20:15:54Z</dcterms:created>
  <dcterms:modified xsi:type="dcterms:W3CDTF">2020-03-29T20:33:25Z</dcterms:modified>
</cp:coreProperties>
</file>